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42803763" cy="3027521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a von Felde" initials="LvF" lastIdx="1" clrIdx="0">
    <p:extLst>
      <p:ext uri="{19B8F6BF-5375-455C-9EA6-DF929625EA0E}">
        <p15:presenceInfo xmlns:p15="http://schemas.microsoft.com/office/powerpoint/2012/main" userId="e8916f7c995cb4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1F2"/>
    <a:srgbClr val="8AB8E2"/>
    <a:srgbClr val="6FA8DB"/>
    <a:srgbClr val="84B4E0"/>
    <a:srgbClr val="81B2DF"/>
    <a:srgbClr val="A1C6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50" autoAdjust="0"/>
  </p:normalViewPr>
  <p:slideViewPr>
    <p:cSldViewPr snapToGrid="0">
      <p:cViewPr varScale="1">
        <p:scale>
          <a:sx n="25" d="100"/>
          <a:sy n="25" d="100"/>
        </p:scale>
        <p:origin x="146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206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1FE42EC-B5E0-4BE0-82AA-20CB7A4538FE}" type="datetimeFigureOut">
              <a:rPr lang="de-DE" smtClean="0"/>
              <a:t>28.01.2020</a:t>
            </a:fld>
            <a:endParaRPr lang="de-DE"/>
          </a:p>
        </p:txBody>
      </p:sp>
      <p:sp>
        <p:nvSpPr>
          <p:cNvPr id="4" name="Folienbildplatzhalter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44DCFD9-34D2-421F-B0D7-F28DB727F4A0}" type="slidenum">
              <a:rPr lang="de-DE" smtClean="0"/>
              <a:t>‹Nr.›</a:t>
            </a:fld>
            <a:endParaRPr lang="de-DE"/>
          </a:p>
        </p:txBody>
      </p:sp>
    </p:spTree>
    <p:extLst>
      <p:ext uri="{BB962C8B-B14F-4D97-AF65-F5344CB8AC3E}">
        <p14:creationId xmlns:p14="http://schemas.microsoft.com/office/powerpoint/2010/main" val="251088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044DCFD9-34D2-421F-B0D7-F28DB727F4A0}" type="slidenum">
              <a:rPr lang="de-DE" smtClean="0"/>
              <a:t>1</a:t>
            </a:fld>
            <a:endParaRPr lang="de-DE"/>
          </a:p>
        </p:txBody>
      </p:sp>
    </p:spTree>
    <p:extLst>
      <p:ext uri="{BB962C8B-B14F-4D97-AF65-F5344CB8AC3E}">
        <p14:creationId xmlns:p14="http://schemas.microsoft.com/office/powerpoint/2010/main" val="66828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de-DE"/>
              <a:t>Mastertitelformat bearbeiten</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D89A3ED-AAA3-45F5-99E3-194E68310E51}"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2734898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D89A3ED-AAA3-45F5-99E3-194E68310E51}"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769068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D89A3ED-AAA3-45F5-99E3-194E68310E51}"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245414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D89A3ED-AAA3-45F5-99E3-194E68310E51}"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3117535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de-DE"/>
              <a:t>Mastertitelformat bearbeiten</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D89A3ED-AAA3-45F5-99E3-194E68310E51}"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311449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D89A3ED-AAA3-45F5-99E3-194E68310E51}"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103925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de-DE"/>
              <a:t>Mastertitelformat bearbeiten</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a:t>
            </a:r>
          </a:p>
        </p:txBody>
      </p:sp>
      <p:sp>
        <p:nvSpPr>
          <p:cNvPr id="4" name="Content Placeholder 3"/>
          <p:cNvSpPr>
            <a:spLocks noGrp="1"/>
          </p:cNvSpPr>
          <p:nvPr>
            <p:ph sz="half" idx="2"/>
          </p:nvPr>
        </p:nvSpPr>
        <p:spPr>
          <a:xfrm>
            <a:off x="2948339" y="11058863"/>
            <a:ext cx="18107995" cy="1626592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a:t>
            </a:r>
          </a:p>
        </p:txBody>
      </p:sp>
      <p:sp>
        <p:nvSpPr>
          <p:cNvPr id="6" name="Content Placeholder 5"/>
          <p:cNvSpPr>
            <a:spLocks noGrp="1"/>
          </p:cNvSpPr>
          <p:nvPr>
            <p:ph sz="quarter" idx="4"/>
          </p:nvPr>
        </p:nvSpPr>
        <p:spPr>
          <a:xfrm>
            <a:off x="21669408" y="11058863"/>
            <a:ext cx="18197174" cy="1626592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D89A3ED-AAA3-45F5-99E3-194E68310E51}" type="datetimeFigureOut">
              <a:rPr lang="de-DE" smtClean="0"/>
              <a:t>28.01.2020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319747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D89A3ED-AAA3-45F5-99E3-194E68310E51}" type="datetimeFigureOut">
              <a:rPr lang="de-DE" smtClean="0"/>
              <a:t>28.01.2020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407022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9A3ED-AAA3-45F5-99E3-194E68310E51}" type="datetimeFigureOut">
              <a:rPr lang="de-DE" smtClean="0"/>
              <a:t>28.01.2020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781537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a:t>
            </a:r>
          </a:p>
        </p:txBody>
      </p:sp>
      <p:sp>
        <p:nvSpPr>
          <p:cNvPr id="5" name="Date Placeholder 4"/>
          <p:cNvSpPr>
            <a:spLocks noGrp="1"/>
          </p:cNvSpPr>
          <p:nvPr>
            <p:ph type="dt" sz="half" idx="10"/>
          </p:nvPr>
        </p:nvSpPr>
        <p:spPr/>
        <p:txBody>
          <a:bodyPr/>
          <a:lstStyle/>
          <a:p>
            <a:fld id="{0D89A3ED-AAA3-45F5-99E3-194E68310E51}"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385754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de-DE"/>
              <a:t>Bild durch Klicken auf Symbol hinzufügen</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a:t>
            </a:r>
          </a:p>
        </p:txBody>
      </p:sp>
      <p:sp>
        <p:nvSpPr>
          <p:cNvPr id="5" name="Date Placeholder 4"/>
          <p:cNvSpPr>
            <a:spLocks noGrp="1"/>
          </p:cNvSpPr>
          <p:nvPr>
            <p:ph type="dt" sz="half" idx="10"/>
          </p:nvPr>
        </p:nvSpPr>
        <p:spPr/>
        <p:txBody>
          <a:bodyPr/>
          <a:lstStyle/>
          <a:p>
            <a:fld id="{0D89A3ED-AAA3-45F5-99E3-194E68310E51}"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2CC29D5-90C8-464E-B75B-7C9668CE607F}" type="slidenum">
              <a:rPr lang="de-DE" smtClean="0"/>
              <a:t>‹Nr.›</a:t>
            </a:fld>
            <a:endParaRPr lang="de-DE"/>
          </a:p>
        </p:txBody>
      </p:sp>
    </p:spTree>
    <p:extLst>
      <p:ext uri="{BB962C8B-B14F-4D97-AF65-F5344CB8AC3E}">
        <p14:creationId xmlns:p14="http://schemas.microsoft.com/office/powerpoint/2010/main" val="238113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0D89A3ED-AAA3-45F5-99E3-194E68310E51}" type="datetimeFigureOut">
              <a:rPr lang="de-DE" smtClean="0"/>
              <a:t>28.01.2020</a:t>
            </a:fld>
            <a:endParaRPr lang="de-DE"/>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C2CC29D5-90C8-464E-B75B-7C9668CE607F}" type="slidenum">
              <a:rPr lang="de-DE" smtClean="0"/>
              <a:t>‹Nr.›</a:t>
            </a:fld>
            <a:endParaRPr lang="de-DE"/>
          </a:p>
        </p:txBody>
      </p:sp>
    </p:spTree>
    <p:extLst>
      <p:ext uri="{BB962C8B-B14F-4D97-AF65-F5344CB8AC3E}">
        <p14:creationId xmlns:p14="http://schemas.microsoft.com/office/powerpoint/2010/main" val="273471629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71000"/>
          </a:schemeClr>
        </a:solidFill>
        <a:effectLst/>
      </p:bgPr>
    </p:bg>
    <p:spTree>
      <p:nvGrpSpPr>
        <p:cNvPr id="1" name=""/>
        <p:cNvGrpSpPr/>
        <p:nvPr/>
      </p:nvGrpSpPr>
      <p:grpSpPr>
        <a:xfrm>
          <a:off x="0" y="0"/>
          <a:ext cx="0" cy="0"/>
          <a:chOff x="0" y="0"/>
          <a:chExt cx="0" cy="0"/>
        </a:xfrm>
      </p:grpSpPr>
      <p:sp>
        <p:nvSpPr>
          <p:cNvPr id="7" name="Rechteck: abgerundete Ecken 6">
            <a:extLst>
              <a:ext uri="{FF2B5EF4-FFF2-40B4-BE49-F238E27FC236}">
                <a16:creationId xmlns:a16="http://schemas.microsoft.com/office/drawing/2014/main" id="{477CC103-BF79-42BD-AE63-18A269B21147}"/>
              </a:ext>
            </a:extLst>
          </p:cNvPr>
          <p:cNvSpPr/>
          <p:nvPr/>
        </p:nvSpPr>
        <p:spPr>
          <a:xfrm>
            <a:off x="1320799" y="955965"/>
            <a:ext cx="40700035" cy="447963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7200" b="1" i="1" dirty="0">
                <a:solidFill>
                  <a:schemeClr val="tx1"/>
                </a:solidFill>
                <a:latin typeface="Arial" panose="020B0604020202020204" pitchFamily="34" charset="0"/>
                <a:cs typeface="Arial" panose="020B0604020202020204" pitchFamily="34" charset="0"/>
              </a:rPr>
              <a:t>Pressefreiheit in der SED-Diktatur</a:t>
            </a:r>
          </a:p>
          <a:p>
            <a:pPr algn="ctr"/>
            <a:r>
              <a:rPr lang="de-DE" sz="8000" b="1" dirty="0">
                <a:solidFill>
                  <a:schemeClr val="tx1"/>
                </a:solidFill>
                <a:latin typeface="Arial" panose="020B0604020202020204" pitchFamily="34" charset="0"/>
                <a:cs typeface="Arial" panose="020B0604020202020204" pitchFamily="34" charset="0"/>
              </a:rPr>
              <a:t> </a:t>
            </a:r>
            <a:r>
              <a:rPr lang="de-DE" sz="4000" b="1" dirty="0">
                <a:solidFill>
                  <a:schemeClr val="tx1"/>
                </a:solidFill>
                <a:latin typeface="Arial" panose="020B0604020202020204" pitchFamily="34" charset="0"/>
                <a:cs typeface="Arial" panose="020B0604020202020204" pitchFamily="34" charset="0"/>
              </a:rPr>
              <a:t>Wie hat sich der Umgang mit Pressefreiheit während der SED-Diktatur auf den heutigen Umgang damit in Deutschland ausgewirkt?</a:t>
            </a:r>
          </a:p>
          <a:p>
            <a:pPr algn="ctr"/>
            <a:r>
              <a:rPr lang="de-DE" sz="2400" dirty="0">
                <a:solidFill>
                  <a:schemeClr val="tx1"/>
                </a:solidFill>
                <a:latin typeface="Arial" panose="020B0604020202020204" pitchFamily="34" charset="0"/>
                <a:cs typeface="Arial" panose="020B0604020202020204" pitchFamily="34" charset="0"/>
              </a:rPr>
              <a:t>Lena K. von Felde, Seminar B.Sowi.1000 „Deutsche Erinnerung – Kolonialzeit und SED-Diktatur“, </a:t>
            </a:r>
            <a:r>
              <a:rPr lang="de-DE" sz="2400" dirty="0" err="1">
                <a:solidFill>
                  <a:schemeClr val="tx1"/>
                </a:solidFill>
                <a:latin typeface="Arial" panose="020B0604020202020204" pitchFamily="34" charset="0"/>
                <a:cs typeface="Arial" panose="020B0604020202020204" pitchFamily="34" charset="0"/>
              </a:rPr>
              <a:t>WiSe</a:t>
            </a:r>
            <a:r>
              <a:rPr lang="de-DE" sz="2400" dirty="0">
                <a:solidFill>
                  <a:schemeClr val="tx1"/>
                </a:solidFill>
                <a:latin typeface="Arial" panose="020B0604020202020204" pitchFamily="34" charset="0"/>
                <a:cs typeface="Arial" panose="020B0604020202020204" pitchFamily="34" charset="0"/>
              </a:rPr>
              <a:t> 19/20, Georg-August-Universität Göttingen</a:t>
            </a:r>
            <a:r>
              <a:rPr lang="de-DE" sz="4000" dirty="0">
                <a:solidFill>
                  <a:schemeClr val="tx1"/>
                </a:solidFill>
                <a:latin typeface="Arial" panose="020B0604020202020204" pitchFamily="34" charset="0"/>
                <a:cs typeface="Arial" panose="020B0604020202020204" pitchFamily="34" charset="0"/>
              </a:rPr>
              <a:t> </a:t>
            </a:r>
          </a:p>
        </p:txBody>
      </p:sp>
      <p:pic>
        <p:nvPicPr>
          <p:cNvPr id="8" name="Grafik 7">
            <a:extLst>
              <a:ext uri="{FF2B5EF4-FFF2-40B4-BE49-F238E27FC236}">
                <a16:creationId xmlns:a16="http://schemas.microsoft.com/office/drawing/2014/main" id="{31F6A56B-EDF0-4A2A-8965-100002CFE5E5}"/>
              </a:ext>
            </a:extLst>
          </p:cNvPr>
          <p:cNvPicPr>
            <a:picLocks noChangeAspect="1"/>
          </p:cNvPicPr>
          <p:nvPr/>
        </p:nvPicPr>
        <p:blipFill>
          <a:blip r:embed="rId3"/>
          <a:stretch>
            <a:fillRect/>
          </a:stretch>
        </p:blipFill>
        <p:spPr>
          <a:xfrm>
            <a:off x="34655384" y="28129728"/>
            <a:ext cx="7568636" cy="1414429"/>
          </a:xfrm>
          <a:prstGeom prst="rect">
            <a:avLst/>
          </a:prstGeom>
        </p:spPr>
      </p:pic>
      <p:sp>
        <p:nvSpPr>
          <p:cNvPr id="16" name="Pfeil: nach unten 15">
            <a:extLst>
              <a:ext uri="{FF2B5EF4-FFF2-40B4-BE49-F238E27FC236}">
                <a16:creationId xmlns:a16="http://schemas.microsoft.com/office/drawing/2014/main" id="{704EF1E4-9000-431B-9035-3AE5BCBAF00C}"/>
              </a:ext>
            </a:extLst>
          </p:cNvPr>
          <p:cNvSpPr/>
          <p:nvPr/>
        </p:nvSpPr>
        <p:spPr>
          <a:xfrm>
            <a:off x="6498758" y="11355759"/>
            <a:ext cx="480802" cy="777309"/>
          </a:xfrm>
          <a:prstGeom prst="down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abgerundete Ecken 1">
            <a:extLst>
              <a:ext uri="{FF2B5EF4-FFF2-40B4-BE49-F238E27FC236}">
                <a16:creationId xmlns:a16="http://schemas.microsoft.com/office/drawing/2014/main" id="{22B63D6E-4D8C-4A69-88B0-0337DA028503}"/>
              </a:ext>
            </a:extLst>
          </p:cNvPr>
          <p:cNvSpPr/>
          <p:nvPr/>
        </p:nvSpPr>
        <p:spPr>
          <a:xfrm>
            <a:off x="15347445" y="9192167"/>
            <a:ext cx="12108872" cy="17008992"/>
          </a:xfrm>
          <a:prstGeom prst="roundRect">
            <a:avLst/>
          </a:prstGeom>
          <a:solidFill>
            <a:srgbClr val="A1C6E7"/>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Umgang der SED-Diktatur mit Journalismus und Pressefreiheit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Inhalte von Zeitungen wurden von staatlichen Akteuren kontrolliert, was			 offensichtlich mit einer </a:t>
            </a:r>
            <a:r>
              <a:rPr lang="de-DE" sz="2400" b="1" dirty="0">
                <a:solidFill>
                  <a:schemeClr val="accent1">
                    <a:lumMod val="50000"/>
                  </a:schemeClr>
                </a:solidFill>
                <a:latin typeface="Cambria" panose="02040503050406030204" pitchFamily="18" charset="0"/>
                <a:ea typeface="Cambria" panose="02040503050406030204" pitchFamily="18" charset="0"/>
              </a:rPr>
              <a:t>Zensur der Presseinhalte </a:t>
            </a:r>
            <a:r>
              <a:rPr lang="de-DE" sz="2400" dirty="0">
                <a:solidFill>
                  <a:schemeClr val="accent1">
                    <a:lumMod val="50000"/>
                  </a:schemeClr>
                </a:solidFill>
                <a:latin typeface="Cambria" panose="02040503050406030204" pitchFamily="18" charset="0"/>
                <a:ea typeface="Cambria" panose="02040503050406030204" pitchFamily="18" charset="0"/>
              </a:rPr>
              <a:t>einhergeht, welche			 selbsterklärend niemals öffentlich zugegeben wurde (vgl. Spiegel.de)</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Das</a:t>
            </a:r>
            <a:r>
              <a:rPr lang="de-DE" sz="2400" b="1" dirty="0">
                <a:solidFill>
                  <a:schemeClr val="accent1">
                    <a:lumMod val="50000"/>
                  </a:schemeClr>
                </a:solidFill>
                <a:latin typeface="Cambria" panose="02040503050406030204" pitchFamily="18" charset="0"/>
                <a:ea typeface="Cambria" panose="02040503050406030204" pitchFamily="18" charset="0"/>
              </a:rPr>
              <a:t> „Rote Kloster“ </a:t>
            </a:r>
            <a:r>
              <a:rPr lang="de-DE" sz="2400" dirty="0">
                <a:solidFill>
                  <a:schemeClr val="accent1">
                    <a:lumMod val="50000"/>
                  </a:schemeClr>
                </a:solidFill>
                <a:latin typeface="Cambria" panose="02040503050406030204" pitchFamily="18" charset="0"/>
                <a:ea typeface="Cambria" panose="02040503050406030204" pitchFamily="18" charset="0"/>
              </a:rPr>
              <a:t>in Leipzig war die einzige akademische Ausbildungsstätte	 für JournalistInnen in der DDR und hatte nur ein wirkliches Ziel: 				Den Journalistinnen die Linie der Partei einzuflößen (vgl. svz.de)</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Folglich durfte </a:t>
            </a:r>
            <a:r>
              <a:rPr lang="de-DE" sz="2400" dirty="0" err="1">
                <a:solidFill>
                  <a:schemeClr val="accent1">
                    <a:lumMod val="50000"/>
                  </a:schemeClr>
                </a:solidFill>
                <a:latin typeface="Cambria" panose="02040503050406030204" pitchFamily="18" charset="0"/>
                <a:ea typeface="Cambria" panose="02040503050406030204" pitchFamily="18" charset="0"/>
              </a:rPr>
              <a:t>JournalistIn</a:t>
            </a:r>
            <a:r>
              <a:rPr lang="de-DE" sz="2400" dirty="0">
                <a:solidFill>
                  <a:schemeClr val="accent1">
                    <a:lumMod val="50000"/>
                  </a:schemeClr>
                </a:solidFill>
                <a:latin typeface="Cambria" panose="02040503050406030204" pitchFamily="18" charset="0"/>
                <a:ea typeface="Cambria" panose="02040503050406030204" pitchFamily="18" charset="0"/>
              </a:rPr>
              <a:t> sich nur der/die nennen, der/die auch besagte			 Ausbildung an besagter Institution absolvierte und sich dem Leitfaden der		 Partei versprach (selbst </a:t>
            </a:r>
            <a:r>
              <a:rPr lang="de-DE" sz="2400" dirty="0" err="1">
                <a:solidFill>
                  <a:schemeClr val="accent1">
                    <a:lumMod val="50000"/>
                  </a:schemeClr>
                </a:solidFill>
                <a:latin typeface="Cambria" panose="02040503050406030204" pitchFamily="18" charset="0"/>
                <a:ea typeface="Cambria" panose="02040503050406030204" pitchFamily="18" charset="0"/>
              </a:rPr>
              <a:t>SportjournalistInnen</a:t>
            </a:r>
            <a:r>
              <a:rPr lang="de-DE" sz="2400" dirty="0">
                <a:solidFill>
                  <a:schemeClr val="accent1">
                    <a:lumMod val="50000"/>
                  </a:schemeClr>
                </a:solidFill>
                <a:latin typeface="Cambria" panose="02040503050406030204" pitchFamily="18" charset="0"/>
                <a:ea typeface="Cambria" panose="02040503050406030204" pitchFamily="18" charset="0"/>
              </a:rPr>
              <a:t>) → </a:t>
            </a:r>
            <a:r>
              <a:rPr lang="de-DE" sz="2400" b="1" dirty="0">
                <a:solidFill>
                  <a:schemeClr val="accent1">
                    <a:lumMod val="50000"/>
                  </a:schemeClr>
                </a:solidFill>
                <a:latin typeface="Cambria" panose="02040503050406030204" pitchFamily="18" charset="0"/>
                <a:ea typeface="Cambria" panose="02040503050406030204" pitchFamily="18" charset="0"/>
              </a:rPr>
              <a:t>Infiltrieren einer Ideologie	 </a:t>
            </a:r>
            <a:r>
              <a:rPr lang="de-DE" sz="2400" dirty="0">
                <a:solidFill>
                  <a:schemeClr val="accent1">
                    <a:lumMod val="50000"/>
                  </a:schemeClr>
                </a:solidFill>
                <a:latin typeface="Cambria" panose="02040503050406030204" pitchFamily="18" charset="0"/>
                <a:ea typeface="Cambria" panose="02040503050406030204" pitchFamily="18" charset="0"/>
              </a:rPr>
              <a:t>→ eher einseitige Sichtweisen, da standardisierte Ausbildung.</a:t>
            </a:r>
          </a:p>
          <a:p>
            <a:pPr algn="just">
              <a:lnSpc>
                <a:spcPct val="150000"/>
              </a:lnSpc>
            </a:pPr>
            <a:endParaRPr lang="de-DE" sz="2400" dirty="0">
              <a:solidFill>
                <a:schemeClr val="accent1">
                  <a:lumMod val="50000"/>
                </a:schemeClr>
              </a:solidFill>
              <a:latin typeface="Cambria" panose="02040503050406030204" pitchFamily="18" charset="0"/>
              <a:ea typeface="Cambria" panose="02040503050406030204" pitchFamily="18" charset="0"/>
            </a:endParaRPr>
          </a:p>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Wie frei kann eine Presse sein, welche staatlich organisiert ist?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Inhalte, die veröffentlicht werden sollten, wurden entweder vorgegeben oder		 kontrolliert: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a:t>
            </a:r>
            <a:r>
              <a:rPr lang="de-DE" sz="2400" i="1" dirty="0">
                <a:solidFill>
                  <a:schemeClr val="accent1">
                    <a:lumMod val="50000"/>
                  </a:schemeClr>
                </a:solidFill>
                <a:latin typeface="Cambria" panose="02040503050406030204" pitchFamily="18" charset="0"/>
                <a:ea typeface="Cambria" panose="02040503050406030204" pitchFamily="18" charset="0"/>
              </a:rPr>
              <a:t>Erich Honecker bestimmte nicht nur, wie die ersten Seiten des Neuen Deutschland und die Aktuelle Kamera auszusehen hatten, sondern mischte sich auch in Kleinigkeiten ein. Als die staatliche Nachrichtenagentur ADN zum Beispiel 1976 über eine Verhandlung in den USA berichten wollte (knapp 20 Zeilen), unterstützte er den Vorschlag von Agitationssekretär Werner </a:t>
            </a:r>
            <a:r>
              <a:rPr lang="de-DE" sz="2400" i="1" dirty="0" err="1">
                <a:solidFill>
                  <a:schemeClr val="accent1">
                    <a:lumMod val="50000"/>
                  </a:schemeClr>
                </a:solidFill>
                <a:latin typeface="Cambria" panose="02040503050406030204" pitchFamily="18" charset="0"/>
                <a:ea typeface="Cambria" panose="02040503050406030204" pitchFamily="18" charset="0"/>
              </a:rPr>
              <a:t>Lamberz</a:t>
            </a:r>
            <a:r>
              <a:rPr lang="de-DE" sz="2400" i="1" dirty="0">
                <a:solidFill>
                  <a:schemeClr val="accent1">
                    <a:lumMod val="50000"/>
                  </a:schemeClr>
                </a:solidFill>
                <a:latin typeface="Cambria" panose="02040503050406030204" pitchFamily="18" charset="0"/>
                <a:ea typeface="Cambria" panose="02040503050406030204" pitchFamily="18" charset="0"/>
              </a:rPr>
              <a:t>, den Anfang und ‘die ersten beiden kommentierenden Sätze" umzuformulieren, damit die DDR nicht als "Bittsteller erscheint‘ “ </a:t>
            </a:r>
            <a:r>
              <a:rPr lang="de-DE" sz="2400" dirty="0">
                <a:solidFill>
                  <a:schemeClr val="accent1">
                    <a:lumMod val="50000"/>
                  </a:schemeClr>
                </a:solidFill>
                <a:latin typeface="Cambria" panose="02040503050406030204" pitchFamily="18" charset="0"/>
                <a:ea typeface="Cambria" panose="02040503050406030204" pitchFamily="18" charset="0"/>
              </a:rPr>
              <a:t>(zit. nach bpb.de).</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Eine </a:t>
            </a:r>
            <a:r>
              <a:rPr lang="de-DE" sz="2400" b="1" dirty="0">
                <a:solidFill>
                  <a:schemeClr val="accent1">
                    <a:lumMod val="50000"/>
                  </a:schemeClr>
                </a:solidFill>
                <a:latin typeface="Cambria" panose="02040503050406030204" pitchFamily="18" charset="0"/>
                <a:ea typeface="Cambria" panose="02040503050406030204" pitchFamily="18" charset="0"/>
              </a:rPr>
              <a:t>objektive Informationsquelle </a:t>
            </a:r>
            <a:r>
              <a:rPr lang="de-DE" sz="2400" dirty="0">
                <a:solidFill>
                  <a:schemeClr val="accent1">
                    <a:lumMod val="50000"/>
                  </a:schemeClr>
                </a:solidFill>
                <a:latin typeface="Cambria" panose="02040503050406030204" pitchFamily="18" charset="0"/>
                <a:ea typeface="Cambria" panose="02040503050406030204" pitchFamily="18" charset="0"/>
              </a:rPr>
              <a:t>für die BürgerInnen war nicht gegeben. Der freie Zugang zu Medien ebenso nicht, da jegliche Art von westlichen Medien in der DDR verboten waren, beziehungsweise nur ausgewählte Personen, wie Parteifunktionäre darauf Zugriff hatten (vgl. kas.de). Die Eingriffe in diese Grundrechte benötigten </a:t>
            </a:r>
            <a:r>
              <a:rPr lang="de-DE" sz="2400" b="1" dirty="0">
                <a:solidFill>
                  <a:schemeClr val="accent1">
                    <a:lumMod val="50000"/>
                  </a:schemeClr>
                </a:solidFill>
                <a:latin typeface="Cambria" panose="02040503050406030204" pitchFamily="18" charset="0"/>
                <a:ea typeface="Cambria" panose="02040503050406030204" pitchFamily="18" charset="0"/>
              </a:rPr>
              <a:t>keinerlei Legitimation</a:t>
            </a:r>
            <a:r>
              <a:rPr lang="de-DE" sz="2400" dirty="0">
                <a:solidFill>
                  <a:schemeClr val="accent1">
                    <a:lumMod val="50000"/>
                  </a:schemeClr>
                </a:solidFill>
                <a:latin typeface="Cambria" panose="02040503050406030204" pitchFamily="18" charset="0"/>
                <a:ea typeface="Cambria" panose="02040503050406030204" pitchFamily="18" charset="0"/>
              </a:rPr>
              <a:t>, denn lange wurden sie von den „gelernten“ DDR-BürgerInnen aus purer Angst hingenommen (vgl. spiegel.de).</a:t>
            </a:r>
          </a:p>
          <a:p>
            <a:pPr algn="just">
              <a:lnSpc>
                <a:spcPct val="150000"/>
              </a:lnSpc>
            </a:pPr>
            <a:endParaRPr lang="de-DE" sz="2400" dirty="0">
              <a:solidFill>
                <a:schemeClr val="accent1">
                  <a:lumMod val="50000"/>
                </a:schemeClr>
              </a:solidFill>
              <a:latin typeface="Cambria" panose="02040503050406030204" pitchFamily="18" charset="0"/>
              <a:ea typeface="Cambria" panose="02040503050406030204" pitchFamily="18" charset="0"/>
            </a:endParaRPr>
          </a:p>
        </p:txBody>
      </p:sp>
      <p:sp>
        <p:nvSpPr>
          <p:cNvPr id="12" name="Rechteck: abgerundete Ecken 11">
            <a:extLst>
              <a:ext uri="{FF2B5EF4-FFF2-40B4-BE49-F238E27FC236}">
                <a16:creationId xmlns:a16="http://schemas.microsoft.com/office/drawing/2014/main" id="{6C996D2E-B359-4096-B377-E3F339DC8905}"/>
              </a:ext>
            </a:extLst>
          </p:cNvPr>
          <p:cNvSpPr/>
          <p:nvPr/>
        </p:nvSpPr>
        <p:spPr>
          <a:xfrm>
            <a:off x="28644269" y="6117709"/>
            <a:ext cx="13376565" cy="12449821"/>
          </a:xfrm>
          <a:prstGeom prst="roundRect">
            <a:avLst/>
          </a:prstGeom>
          <a:solidFill>
            <a:srgbClr val="8AB8E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Pressefreiheit heute</a:t>
            </a:r>
          </a:p>
          <a:p>
            <a:pPr marL="457200" indent="-457200" algn="just">
              <a:lnSpc>
                <a:spcPct val="150000"/>
              </a:lnSpc>
              <a:buFont typeface="Arial" panose="020B0604020202020204" pitchFamily="34" charset="0"/>
              <a:buChar char="•"/>
            </a:pPr>
            <a:r>
              <a:rPr lang="de-DE" sz="2400" dirty="0">
                <a:solidFill>
                  <a:schemeClr val="accent1">
                    <a:lumMod val="50000"/>
                  </a:schemeClr>
                </a:solidFill>
                <a:latin typeface="Cambria" panose="02040503050406030204" pitchFamily="18" charset="0"/>
                <a:ea typeface="Cambria" panose="02040503050406030204" pitchFamily="18" charset="0"/>
              </a:rPr>
              <a:t>Die Pressefreiheit ist heute noch ein stetig umstrittener, jedoch hochsensibler Punkt </a:t>
            </a:r>
          </a:p>
          <a:p>
            <a:pPr marL="457200" indent="-457200" algn="just">
              <a:lnSpc>
                <a:spcPct val="150000"/>
              </a:lnSpc>
              <a:buFont typeface="Arial" panose="020B0604020202020204" pitchFamily="34" charset="0"/>
              <a:buChar char="•"/>
            </a:pPr>
            <a:r>
              <a:rPr lang="de-DE" sz="2400" dirty="0">
                <a:solidFill>
                  <a:schemeClr val="accent1">
                    <a:lumMod val="50000"/>
                  </a:schemeClr>
                </a:solidFill>
                <a:latin typeface="Cambria" panose="02040503050406030204" pitchFamily="18" charset="0"/>
                <a:ea typeface="Cambria" panose="02040503050406030204" pitchFamily="18" charset="0"/>
              </a:rPr>
              <a:t>Umgang damit zu Zeiten der SED-Diktatur hat  heutigen Blick auf dieses Gut </a:t>
            </a:r>
            <a:r>
              <a:rPr lang="de-DE" sz="2400" b="1" dirty="0">
                <a:solidFill>
                  <a:schemeClr val="accent1">
                    <a:lumMod val="50000"/>
                  </a:schemeClr>
                </a:solidFill>
                <a:latin typeface="Cambria" panose="02040503050406030204" pitchFamily="18" charset="0"/>
                <a:ea typeface="Cambria" panose="02040503050406030204" pitchFamily="18" charset="0"/>
              </a:rPr>
              <a:t>sensibilisiert</a:t>
            </a:r>
            <a:r>
              <a:rPr lang="de-DE" sz="2400" dirty="0">
                <a:solidFill>
                  <a:schemeClr val="accent1">
                    <a:lumMod val="50000"/>
                  </a:schemeClr>
                </a:solidFill>
                <a:latin typeface="Cambria" panose="02040503050406030204" pitchFamily="18" charset="0"/>
                <a:ea typeface="Cambria" panose="02040503050406030204" pitchFamily="18" charset="0"/>
              </a:rPr>
              <a:t> und geschärft.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Die Bundeszentrale für politische Bildung definiert treffend und stellt auch einen Grund für das Scheitern von Gesellschaften dar, welche die Pressefreiheit nicht beachten</a:t>
            </a:r>
            <a:r>
              <a:rPr lang="de-DE" sz="2400" i="1" dirty="0">
                <a:solidFill>
                  <a:schemeClr val="accent1">
                    <a:lumMod val="50000"/>
                  </a:schemeClr>
                </a:solidFill>
                <a:latin typeface="Cambria" panose="02040503050406030204" pitchFamily="18" charset="0"/>
                <a:ea typeface="Cambria" panose="02040503050406030204" pitchFamily="18" charset="0"/>
              </a:rPr>
              <a:t>: „[…] sie hat einen sozialen Nutzen, denn ohne sie fehlte es der Gesellschaft an Kraft, Probleme zu erkennen und zu verarbeiten. Komplexe, hochgradig differenzierte Gesellschaften werden von zahlreichen Kommunikationsbarrieren durchzogen; soziale Systeme, deren Mitglieder und Teile sich mangels ungehinderter Kommunikation untereinander nicht verständigen können und zu wenig übereinander erfahren, sind aber auf Dauer nicht lebensfähig.“</a:t>
            </a:r>
            <a:r>
              <a:rPr lang="de-DE" sz="2400" dirty="0">
                <a:solidFill>
                  <a:schemeClr val="accent1">
                    <a:lumMod val="50000"/>
                  </a:schemeClr>
                </a:solidFill>
                <a:latin typeface="Cambria" panose="02040503050406030204" pitchFamily="18" charset="0"/>
                <a:ea typeface="Cambria" panose="02040503050406030204" pitchFamily="18" charset="0"/>
              </a:rPr>
              <a:t> (zit. nach bpb.de) Weltweit belegte Deutschland im Jahr 2019 den 13. Platz was Pressefreiheit belangt und hat sich im Laufe der vergangenen Jahre fortwährend verbessert (vgl. reporter-ohne-grenzen.de). Dennoch gerät auch heutzutage die Freiheit der Presse und auch der Beruf der/des </a:t>
            </a:r>
            <a:r>
              <a:rPr lang="de-DE" sz="2400" dirty="0" err="1">
                <a:solidFill>
                  <a:schemeClr val="accent1">
                    <a:lumMod val="50000"/>
                  </a:schemeClr>
                </a:solidFill>
                <a:latin typeface="Cambria" panose="02040503050406030204" pitchFamily="18" charset="0"/>
                <a:ea typeface="Cambria" panose="02040503050406030204" pitchFamily="18" charset="0"/>
              </a:rPr>
              <a:t>JournalistIn</a:t>
            </a:r>
            <a:r>
              <a:rPr lang="de-DE" sz="2400" dirty="0">
                <a:solidFill>
                  <a:schemeClr val="accent1">
                    <a:lumMod val="50000"/>
                  </a:schemeClr>
                </a:solidFill>
                <a:latin typeface="Cambria" panose="02040503050406030204" pitchFamily="18" charset="0"/>
                <a:ea typeface="Cambria" panose="02040503050406030204" pitchFamily="18" charset="0"/>
              </a:rPr>
              <a:t> immer wieder in Verruf:</a:t>
            </a:r>
          </a:p>
          <a:p>
            <a:pPr marL="457200" indent="-457200" algn="just">
              <a:lnSpc>
                <a:spcPct val="150000"/>
              </a:lnSpc>
              <a:buFont typeface="Arial" panose="020B0604020202020204" pitchFamily="34" charset="0"/>
              <a:buChar char="•"/>
            </a:pPr>
            <a:r>
              <a:rPr lang="de-DE" sz="2400" dirty="0">
                <a:solidFill>
                  <a:schemeClr val="accent1">
                    <a:lumMod val="50000"/>
                  </a:schemeClr>
                </a:solidFill>
                <a:latin typeface="Cambria" panose="02040503050406030204" pitchFamily="18" charset="0"/>
                <a:ea typeface="Cambria" panose="02040503050406030204" pitchFamily="18" charset="0"/>
              </a:rPr>
              <a:t>Anders als in der DDR müssen JournalistInnen heute in der BRD </a:t>
            </a:r>
            <a:r>
              <a:rPr lang="de-DE" sz="2400" b="1" dirty="0">
                <a:solidFill>
                  <a:schemeClr val="accent1">
                    <a:lumMod val="50000"/>
                  </a:schemeClr>
                </a:solidFill>
                <a:latin typeface="Cambria" panose="02040503050406030204" pitchFamily="18" charset="0"/>
                <a:ea typeface="Cambria" panose="02040503050406030204" pitchFamily="18" charset="0"/>
              </a:rPr>
              <a:t>keine akademische,	 abgeschlossene Ausbildung</a:t>
            </a:r>
            <a:r>
              <a:rPr lang="de-DE" sz="2400" dirty="0">
                <a:solidFill>
                  <a:schemeClr val="accent1">
                    <a:lumMod val="50000"/>
                  </a:schemeClr>
                </a:solidFill>
                <a:latin typeface="Cambria" panose="02040503050406030204" pitchFamily="18" charset="0"/>
                <a:ea typeface="Cambria" panose="02040503050406030204" pitchFamily="18" charset="0"/>
              </a:rPr>
              <a:t> absolvieren, was gleichzeitig oft die Professionalität des Journalismus in Frage stellt (vgl. bpb.de)</a:t>
            </a:r>
          </a:p>
          <a:p>
            <a:pPr marL="457200" indent="-457200" algn="just">
              <a:lnSpc>
                <a:spcPct val="150000"/>
              </a:lnSpc>
              <a:buFont typeface="Arial" panose="020B0604020202020204" pitchFamily="34" charset="0"/>
              <a:buChar char="•"/>
            </a:pPr>
            <a:r>
              <a:rPr lang="de-DE" sz="2400" dirty="0">
                <a:solidFill>
                  <a:schemeClr val="accent1">
                    <a:lumMod val="50000"/>
                  </a:schemeClr>
                </a:solidFill>
                <a:latin typeface="Cambria" panose="02040503050406030204" pitchFamily="18" charset="0"/>
                <a:ea typeface="Cambria" panose="02040503050406030204" pitchFamily="18" charset="0"/>
              </a:rPr>
              <a:t>Notwendigkeit des „freien Zugangs zu den Presseberufen“ (zit. nach bpb.de) →keine staatlichen Vorgaben, wie in der DDR.</a:t>
            </a:r>
          </a:p>
        </p:txBody>
      </p:sp>
      <p:sp>
        <p:nvSpPr>
          <p:cNvPr id="14" name="Rechteck: abgerundete Ecken 13">
            <a:extLst>
              <a:ext uri="{FF2B5EF4-FFF2-40B4-BE49-F238E27FC236}">
                <a16:creationId xmlns:a16="http://schemas.microsoft.com/office/drawing/2014/main" id="{E68F5C1C-1770-4103-95DC-7BA80803057E}"/>
              </a:ext>
            </a:extLst>
          </p:cNvPr>
          <p:cNvSpPr/>
          <p:nvPr/>
        </p:nvSpPr>
        <p:spPr>
          <a:xfrm>
            <a:off x="1430915" y="5851008"/>
            <a:ext cx="11452226" cy="5417297"/>
          </a:xfrm>
          <a:prstGeom prst="roundRect">
            <a:avLst/>
          </a:prstGeom>
          <a:solidFill>
            <a:srgbClr val="CEE1F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Kontext</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Wie hat sich der Umgang mit der Pressefreiheit während der SED-Diktatur auf den heutigen Umgang damit ausgewirkt? Es soll geklärt werden, was Pressefreiheit bedeutet und wie damit zur Zeit der SED-Diktatur umgegangen wurde. Gab es in der DDR überhaupt eine Pressefreiheit? Wurden JournalistInnen in ihrer Arbeit eingeschränkt? Welche Rolle spielte die Regierung dabei und wie wurde mit Zensur umgegangen? Diesen Fragen soll nachgegangen werden um anschließend einen Blick auf den heutigen Umgang mit der Pressefreiheit in Deutschland zu werfen. </a:t>
            </a:r>
          </a:p>
        </p:txBody>
      </p:sp>
      <p:sp>
        <p:nvSpPr>
          <p:cNvPr id="15" name="Rechteck: abgerundete Ecken 14">
            <a:extLst>
              <a:ext uri="{FF2B5EF4-FFF2-40B4-BE49-F238E27FC236}">
                <a16:creationId xmlns:a16="http://schemas.microsoft.com/office/drawing/2014/main" id="{EFE826BA-0294-4814-8EE2-534A46960F70}"/>
              </a:ext>
            </a:extLst>
          </p:cNvPr>
          <p:cNvSpPr/>
          <p:nvPr/>
        </p:nvSpPr>
        <p:spPr>
          <a:xfrm>
            <a:off x="1430915" y="12240830"/>
            <a:ext cx="11614151" cy="7878000"/>
          </a:xfrm>
          <a:prstGeom prst="roundRect">
            <a:avLst/>
          </a:prstGeom>
          <a:solidFill>
            <a:srgbClr val="CEE1F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Begriff Pressefreiheit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Begriff entstand zurzeit der Aufklärung und gewann zum Ende des					 Absolutismus an Gewicht (vgl. hausderpressefreiheit.de)</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Grundstein demokratischer Verfassungen</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Pressefreiheit ist heute in Deutschland im </a:t>
            </a:r>
            <a:r>
              <a:rPr lang="de-DE" sz="2400" b="1" dirty="0">
                <a:solidFill>
                  <a:schemeClr val="accent1">
                    <a:lumMod val="50000"/>
                  </a:schemeClr>
                </a:solidFill>
                <a:latin typeface="Cambria" panose="02040503050406030204" pitchFamily="18" charset="0"/>
                <a:ea typeface="Cambria" panose="02040503050406030204" pitchFamily="18" charset="0"/>
              </a:rPr>
              <a:t>Grundgesetz unter Art. 5 Abs. 1		 Satz 2 </a:t>
            </a:r>
            <a:r>
              <a:rPr lang="de-DE" sz="2400" dirty="0">
                <a:solidFill>
                  <a:schemeClr val="accent1">
                    <a:lumMod val="50000"/>
                  </a:schemeClr>
                </a:solidFill>
                <a:latin typeface="Cambria" panose="02040503050406030204" pitchFamily="18" charset="0"/>
                <a:ea typeface="Cambria" panose="02040503050406030204" pitchFamily="18" charset="0"/>
              </a:rPr>
              <a:t>verankert </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Durch die Pressefreiheit werden informative, sowie unterhaltende Medien		 geschützt (Druckerzeugnisse), wobei die Seriosität unwichtig ist;					 elektronische Medien sind durch die Rundfunkfreiheit geschützt (vgl. Epping,	 S. 229.)</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	Wichtiger Bestandteil der Pressefreiheit: Die Presse soll möglichst					 </a:t>
            </a:r>
            <a:r>
              <a:rPr lang="de-DE" sz="2400" b="1" dirty="0">
                <a:solidFill>
                  <a:schemeClr val="accent1">
                    <a:lumMod val="50000"/>
                  </a:schemeClr>
                </a:solidFill>
                <a:latin typeface="Cambria" panose="02040503050406030204" pitchFamily="18" charset="0"/>
                <a:ea typeface="Cambria" panose="02040503050406030204" pitchFamily="18" charset="0"/>
              </a:rPr>
              <a:t>privatwirtschaftlich organisiert </a:t>
            </a:r>
            <a:r>
              <a:rPr lang="de-DE" sz="2400" dirty="0">
                <a:solidFill>
                  <a:schemeClr val="accent1">
                    <a:lumMod val="50000"/>
                  </a:schemeClr>
                </a:solidFill>
                <a:latin typeface="Cambria" panose="02040503050406030204" pitchFamily="18" charset="0"/>
                <a:ea typeface="Cambria" panose="02040503050406030204" pitchFamily="18" charset="0"/>
              </a:rPr>
              <a:t>sein, d.h. der Staat darf keine					 Regulierungen, Eingriffe, Zensuren vornehmen, da die Pressefreiheit oft mit		 der Meinungsfreiheit einhergeht (vgl. Sachs, S. 72). </a:t>
            </a:r>
          </a:p>
        </p:txBody>
      </p:sp>
      <p:sp>
        <p:nvSpPr>
          <p:cNvPr id="25" name="Rechteck: abgerundete Ecken 24">
            <a:extLst>
              <a:ext uri="{FF2B5EF4-FFF2-40B4-BE49-F238E27FC236}">
                <a16:creationId xmlns:a16="http://schemas.microsoft.com/office/drawing/2014/main" id="{0E3E88E9-D43C-4332-A816-C16298309521}"/>
              </a:ext>
            </a:extLst>
          </p:cNvPr>
          <p:cNvSpPr/>
          <p:nvPr/>
        </p:nvSpPr>
        <p:spPr>
          <a:xfrm>
            <a:off x="1402088" y="21126480"/>
            <a:ext cx="13249782" cy="8610567"/>
          </a:xfrm>
          <a:prstGeom prst="roundRect">
            <a:avLst/>
          </a:prstGeom>
          <a:solidFill>
            <a:srgbClr val="CEE1F2"/>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Pressefreiheit in der DDR</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Den Begriff Pressefreiheit in Verbindung zur SED-Diktatur zu verwenden erscheint fast komödiantisch, denn zu Zeiten der DDR waren alle </a:t>
            </a:r>
            <a:r>
              <a:rPr lang="de-DE" sz="2400" b="1" dirty="0">
                <a:solidFill>
                  <a:schemeClr val="accent1">
                    <a:lumMod val="50000"/>
                  </a:schemeClr>
                </a:solidFill>
                <a:latin typeface="Cambria" panose="02040503050406030204" pitchFamily="18" charset="0"/>
                <a:ea typeface="Cambria" panose="02040503050406030204" pitchFamily="18" charset="0"/>
              </a:rPr>
              <a:t>Tages- und Wochenzeitungen in Besitz der SED-Regierung oder der Parteien </a:t>
            </a:r>
            <a:r>
              <a:rPr lang="de-DE" sz="2400" dirty="0">
                <a:solidFill>
                  <a:schemeClr val="accent1">
                    <a:lumMod val="50000"/>
                  </a:schemeClr>
                </a:solidFill>
                <a:latin typeface="Cambria" panose="02040503050406030204" pitchFamily="18" charset="0"/>
                <a:ea typeface="Cambria" panose="02040503050406030204" pitchFamily="18" charset="0"/>
              </a:rPr>
              <a:t>(vgl. kas.de). Somit dienten Druckmedien in der DDR nicht nur als Informationsquelle, sondern vielmehr zur Propaganda. Offiziell war </a:t>
            </a:r>
            <a:r>
              <a:rPr lang="de-DE" sz="2400" b="1" dirty="0">
                <a:solidFill>
                  <a:schemeClr val="accent1">
                    <a:lumMod val="50000"/>
                  </a:schemeClr>
                </a:solidFill>
                <a:latin typeface="Cambria" panose="02040503050406030204" pitchFamily="18" charset="0"/>
                <a:ea typeface="Cambria" panose="02040503050406030204" pitchFamily="18" charset="0"/>
              </a:rPr>
              <a:t>die Pressefreiheit unter Artikel 9 der Verfassung der DDR von 1949 </a:t>
            </a:r>
            <a:r>
              <a:rPr lang="de-DE" sz="2400" dirty="0">
                <a:solidFill>
                  <a:schemeClr val="accent1">
                    <a:lumMod val="50000"/>
                  </a:schemeClr>
                </a:solidFill>
                <a:latin typeface="Cambria" panose="02040503050406030204" pitchFamily="18" charset="0"/>
                <a:ea typeface="Cambria" panose="02040503050406030204" pitchFamily="18" charset="0"/>
              </a:rPr>
              <a:t>verankert, dort heißt es</a:t>
            </a:r>
            <a:r>
              <a:rPr lang="de-DE" sz="2400" i="1" dirty="0">
                <a:solidFill>
                  <a:schemeClr val="accent1">
                    <a:lumMod val="50000"/>
                  </a:schemeClr>
                </a:solidFill>
                <a:latin typeface="Cambria" panose="02040503050406030204" pitchFamily="18" charset="0"/>
                <a:ea typeface="Cambria" panose="02040503050406030204" pitchFamily="18" charset="0"/>
              </a:rPr>
              <a:t>: „(1) Alle Bürger haben das Recht, innerhalb der Schranken der für alle geltenden Gesetze ihre Meinung frei und öffentlich zu äußern und sich zu diesem Zweck friedlich und unbewaffnet zu versammeln. Diese Freiheit wird durch kein Dienst- oder Arbeitsverhältnis beschränkt; niemand darf benachteiligt werden, wenn er von diesem Recht Gebrauch macht. (2) Eine Pressezensur findet nicht statt.“ </a:t>
            </a:r>
            <a:r>
              <a:rPr lang="de-DE" sz="2400" dirty="0">
                <a:solidFill>
                  <a:schemeClr val="accent1">
                    <a:lumMod val="50000"/>
                  </a:schemeClr>
                </a:solidFill>
                <a:latin typeface="Cambria" panose="02040503050406030204" pitchFamily="18" charset="0"/>
                <a:ea typeface="Cambria" panose="02040503050406030204" pitchFamily="18" charset="0"/>
              </a:rPr>
              <a:t>(zit. nach documentarchiv.de). In späteren </a:t>
            </a:r>
            <a:r>
              <a:rPr lang="de-DE" sz="2400" b="1" dirty="0">
                <a:solidFill>
                  <a:schemeClr val="accent1">
                    <a:lumMod val="50000"/>
                  </a:schemeClr>
                </a:solidFill>
                <a:latin typeface="Cambria" panose="02040503050406030204" pitchFamily="18" charset="0"/>
                <a:ea typeface="Cambria" panose="02040503050406030204" pitchFamily="18" charset="0"/>
              </a:rPr>
              <a:t>Verfassungen von 1968 und 1974 </a:t>
            </a:r>
            <a:r>
              <a:rPr lang="de-DE" sz="2400" dirty="0">
                <a:solidFill>
                  <a:schemeClr val="accent1">
                    <a:lumMod val="50000"/>
                  </a:schemeClr>
                </a:solidFill>
                <a:latin typeface="Cambria" panose="02040503050406030204" pitchFamily="18" charset="0"/>
                <a:ea typeface="Cambria" panose="02040503050406030204" pitchFamily="18" charset="0"/>
              </a:rPr>
              <a:t>hieß es unter Artikel 27: </a:t>
            </a:r>
            <a:r>
              <a:rPr lang="de-DE" sz="2400" i="1" dirty="0">
                <a:solidFill>
                  <a:schemeClr val="accent1">
                    <a:lumMod val="50000"/>
                  </a:schemeClr>
                </a:solidFill>
                <a:latin typeface="Cambria" panose="02040503050406030204" pitchFamily="18" charset="0"/>
                <a:ea typeface="Cambria" panose="02040503050406030204" pitchFamily="18" charset="0"/>
              </a:rPr>
              <a:t>„Die Freiheit der Presse, des Rundfunks und des Fernsehens ist gewährleistet.“ </a:t>
            </a:r>
            <a:r>
              <a:rPr lang="de-DE" sz="2400" dirty="0">
                <a:solidFill>
                  <a:schemeClr val="accent1">
                    <a:lumMod val="50000"/>
                  </a:schemeClr>
                </a:solidFill>
                <a:latin typeface="Cambria" panose="02040503050406030204" pitchFamily="18" charset="0"/>
                <a:ea typeface="Cambria" panose="02040503050406030204" pitchFamily="18" charset="0"/>
              </a:rPr>
              <a:t>(zit. nach Spiegel.de). Das Wort Zensur tauchte in der neueren Verfassung nicht mehr auf. Offiziell fand keine Zensur oder Einschränkung der Pressefreiheit statt. </a:t>
            </a:r>
          </a:p>
        </p:txBody>
      </p:sp>
      <p:sp>
        <p:nvSpPr>
          <p:cNvPr id="27" name="Pfeil: nach unten 26">
            <a:extLst>
              <a:ext uri="{FF2B5EF4-FFF2-40B4-BE49-F238E27FC236}">
                <a16:creationId xmlns:a16="http://schemas.microsoft.com/office/drawing/2014/main" id="{4B60864A-CC3E-48C5-80F5-3F01A82D01F6}"/>
              </a:ext>
            </a:extLst>
          </p:cNvPr>
          <p:cNvSpPr/>
          <p:nvPr/>
        </p:nvSpPr>
        <p:spPr>
          <a:xfrm>
            <a:off x="6517808" y="20226592"/>
            <a:ext cx="480802" cy="821318"/>
          </a:xfrm>
          <a:prstGeom prst="down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abgerundete Ecken 27">
            <a:extLst>
              <a:ext uri="{FF2B5EF4-FFF2-40B4-BE49-F238E27FC236}">
                <a16:creationId xmlns:a16="http://schemas.microsoft.com/office/drawing/2014/main" id="{43852951-5024-454E-BF93-4AB72798DC2B}"/>
              </a:ext>
            </a:extLst>
          </p:cNvPr>
          <p:cNvSpPr/>
          <p:nvPr/>
        </p:nvSpPr>
        <p:spPr>
          <a:xfrm>
            <a:off x="28771268" y="20247410"/>
            <a:ext cx="13376565" cy="5953749"/>
          </a:xfrm>
          <a:prstGeom prst="roundRect">
            <a:avLst/>
          </a:prstGeom>
          <a:solidFill>
            <a:srgbClr val="6FA8DB"/>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sz="2800" b="1" dirty="0">
                <a:solidFill>
                  <a:schemeClr val="accent1">
                    <a:lumMod val="50000"/>
                  </a:schemeClr>
                </a:solidFill>
                <a:latin typeface="Cambria" panose="02040503050406030204" pitchFamily="18" charset="0"/>
                <a:ea typeface="Cambria" panose="02040503050406030204" pitchFamily="18" charset="0"/>
              </a:rPr>
              <a:t>Fazit</a:t>
            </a:r>
          </a:p>
          <a:p>
            <a:pPr algn="just">
              <a:lnSpc>
                <a:spcPct val="150000"/>
              </a:lnSpc>
            </a:pPr>
            <a:r>
              <a:rPr lang="de-DE" sz="2400" dirty="0">
                <a:solidFill>
                  <a:schemeClr val="accent1">
                    <a:lumMod val="50000"/>
                  </a:schemeClr>
                </a:solidFill>
                <a:latin typeface="Cambria" panose="02040503050406030204" pitchFamily="18" charset="0"/>
                <a:ea typeface="Cambria" panose="02040503050406030204" pitchFamily="18" charset="0"/>
              </a:rPr>
              <a:t>Jegliche Art von Medien sind heutzutage in Deutschland </a:t>
            </a:r>
            <a:r>
              <a:rPr lang="de-DE" sz="2400" b="1" dirty="0">
                <a:solidFill>
                  <a:schemeClr val="accent1">
                    <a:lumMod val="50000"/>
                  </a:schemeClr>
                </a:solidFill>
                <a:latin typeface="Cambria" panose="02040503050406030204" pitchFamily="18" charset="0"/>
                <a:ea typeface="Cambria" panose="02040503050406030204" pitchFamily="18" charset="0"/>
              </a:rPr>
              <a:t>frei zugänglich</a:t>
            </a:r>
            <a:r>
              <a:rPr lang="de-DE" sz="2400" dirty="0">
                <a:solidFill>
                  <a:schemeClr val="accent1">
                    <a:lumMod val="50000"/>
                  </a:schemeClr>
                </a:solidFill>
                <a:latin typeface="Cambria" panose="02040503050406030204" pitchFamily="18" charset="0"/>
                <a:ea typeface="Cambria" panose="02040503050406030204" pitchFamily="18" charset="0"/>
              </a:rPr>
              <a:t>, anders als zu Zeiten des geteilten Deutschlands. Im öffentlichen Diskurs über die Pressefreiheit wird auch immer wieder an den Umgang damit während der SED-Diktatur gedacht. Dieser dient als eine Art </a:t>
            </a:r>
            <a:r>
              <a:rPr lang="de-DE" sz="2400" b="1" dirty="0">
                <a:solidFill>
                  <a:schemeClr val="accent1">
                    <a:lumMod val="50000"/>
                  </a:schemeClr>
                </a:solidFill>
                <a:latin typeface="Cambria" panose="02040503050406030204" pitchFamily="18" charset="0"/>
                <a:ea typeface="Cambria" panose="02040503050406030204" pitchFamily="18" charset="0"/>
              </a:rPr>
              <a:t>Mahnmal</a:t>
            </a:r>
            <a:r>
              <a:rPr lang="de-DE" sz="2400" dirty="0">
                <a:solidFill>
                  <a:schemeClr val="accent1">
                    <a:lumMod val="50000"/>
                  </a:schemeClr>
                </a:solidFill>
                <a:latin typeface="Cambria" panose="02040503050406030204" pitchFamily="18" charset="0"/>
                <a:ea typeface="Cambria" panose="02040503050406030204" pitchFamily="18" charset="0"/>
              </a:rPr>
              <a:t> dafür, wie es nicht wieder sein sollte. Der Grad zwischen Freiheit und Einschränkung ist oft schmal und es herrscht eine </a:t>
            </a:r>
            <a:r>
              <a:rPr lang="de-DE" sz="2400" b="1" dirty="0">
                <a:solidFill>
                  <a:schemeClr val="accent1">
                    <a:lumMod val="50000"/>
                  </a:schemeClr>
                </a:solidFill>
                <a:latin typeface="Cambria" panose="02040503050406030204" pitchFamily="18" charset="0"/>
                <a:ea typeface="Cambria" panose="02040503050406030204" pitchFamily="18" charset="0"/>
              </a:rPr>
              <a:t>hohe gesellschaftliche Sensibilität </a:t>
            </a:r>
            <a:r>
              <a:rPr lang="de-DE" sz="2400" dirty="0">
                <a:solidFill>
                  <a:schemeClr val="accent1">
                    <a:lumMod val="50000"/>
                  </a:schemeClr>
                </a:solidFill>
                <a:latin typeface="Cambria" panose="02040503050406030204" pitchFamily="18" charset="0"/>
                <a:ea typeface="Cambria" panose="02040503050406030204" pitchFamily="18" charset="0"/>
              </a:rPr>
              <a:t>dafür. Missstände werden meist schnell aufgezeigt und angeprangert, denn die Angst vor einer Einschränkung der Grundrechte jedes Menschen ist groß. Nicht zuletzt, weil viele diese während der SED-Diktatur selbst mitbekommen haben. </a:t>
            </a:r>
          </a:p>
        </p:txBody>
      </p:sp>
      <p:sp>
        <p:nvSpPr>
          <p:cNvPr id="29" name="Pfeil: gebogen 28">
            <a:extLst>
              <a:ext uri="{FF2B5EF4-FFF2-40B4-BE49-F238E27FC236}">
                <a16:creationId xmlns:a16="http://schemas.microsoft.com/office/drawing/2014/main" id="{4BE094B6-8F5D-472F-8EF3-9E44400324B1}"/>
              </a:ext>
            </a:extLst>
          </p:cNvPr>
          <p:cNvSpPr/>
          <p:nvPr/>
        </p:nvSpPr>
        <p:spPr>
          <a:xfrm>
            <a:off x="13589000" y="9474199"/>
            <a:ext cx="1803400" cy="11523727"/>
          </a:xfrm>
          <a:prstGeom prst="ben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0" name="Pfeil: gebogen 29">
            <a:extLst>
              <a:ext uri="{FF2B5EF4-FFF2-40B4-BE49-F238E27FC236}">
                <a16:creationId xmlns:a16="http://schemas.microsoft.com/office/drawing/2014/main" id="{93E235FF-3304-476F-A716-ADFA0877F329}"/>
              </a:ext>
            </a:extLst>
          </p:cNvPr>
          <p:cNvSpPr/>
          <p:nvPr/>
        </p:nvSpPr>
        <p:spPr>
          <a:xfrm>
            <a:off x="24498300" y="7277100"/>
            <a:ext cx="3987800" cy="1727200"/>
          </a:xfrm>
          <a:prstGeom prst="ben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1" name="Pfeil: nach unten 30">
            <a:extLst>
              <a:ext uri="{FF2B5EF4-FFF2-40B4-BE49-F238E27FC236}">
                <a16:creationId xmlns:a16="http://schemas.microsoft.com/office/drawing/2014/main" id="{9A3E7E72-47E4-4399-BB8F-9D33C25EE9BB}"/>
              </a:ext>
            </a:extLst>
          </p:cNvPr>
          <p:cNvSpPr/>
          <p:nvPr/>
        </p:nvSpPr>
        <p:spPr>
          <a:xfrm>
            <a:off x="34925000" y="18734988"/>
            <a:ext cx="609600" cy="1344964"/>
          </a:xfrm>
          <a:prstGeom prst="down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3" name="Gerader Verbinder 32">
            <a:extLst>
              <a:ext uri="{FF2B5EF4-FFF2-40B4-BE49-F238E27FC236}">
                <a16:creationId xmlns:a16="http://schemas.microsoft.com/office/drawing/2014/main" id="{9C517F4C-9DE5-4431-887F-3DC30438B873}"/>
              </a:ext>
            </a:extLst>
          </p:cNvPr>
          <p:cNvCxnSpPr/>
          <p:nvPr/>
        </p:nvCxnSpPr>
        <p:spPr>
          <a:xfrm flipV="1">
            <a:off x="15347445" y="26746200"/>
            <a:ext cx="0" cy="330200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C00D74CE-8F06-4364-9BBC-F34C3B25BE1C}"/>
              </a:ext>
            </a:extLst>
          </p:cNvPr>
          <p:cNvCxnSpPr/>
          <p:nvPr/>
        </p:nvCxnSpPr>
        <p:spPr>
          <a:xfrm>
            <a:off x="15347445" y="26746200"/>
            <a:ext cx="26876588"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Textfeld 35">
            <a:extLst>
              <a:ext uri="{FF2B5EF4-FFF2-40B4-BE49-F238E27FC236}">
                <a16:creationId xmlns:a16="http://schemas.microsoft.com/office/drawing/2014/main" id="{1E12359D-D62B-4821-AD13-E50325FF1A44}"/>
              </a:ext>
            </a:extLst>
          </p:cNvPr>
          <p:cNvSpPr txBox="1"/>
          <p:nvPr/>
        </p:nvSpPr>
        <p:spPr>
          <a:xfrm>
            <a:off x="15544808" y="26924025"/>
            <a:ext cx="26679212" cy="3016210"/>
          </a:xfrm>
          <a:prstGeom prst="rect">
            <a:avLst/>
          </a:prstGeom>
          <a:noFill/>
        </p:spPr>
        <p:txBody>
          <a:bodyPr wrap="square" numCol="3" rtlCol="0">
            <a:spAutoFit/>
          </a:bodyPr>
          <a:lstStyle/>
          <a:p>
            <a:pPr algn="just"/>
            <a:r>
              <a:rPr lang="de-DE" sz="1600" b="1" dirty="0">
                <a:solidFill>
                  <a:schemeClr val="accent1">
                    <a:lumMod val="50000"/>
                  </a:schemeClr>
                </a:solidFill>
                <a:latin typeface="Cambria" panose="02040503050406030204" pitchFamily="18" charset="0"/>
                <a:ea typeface="Cambria" panose="02040503050406030204" pitchFamily="18" charset="0"/>
              </a:rPr>
              <a:t>Literatur</a:t>
            </a:r>
          </a:p>
          <a:p>
            <a:pPr algn="just"/>
            <a:endParaRPr lang="de-DE" sz="1400" dirty="0">
              <a:solidFill>
                <a:schemeClr val="accent1">
                  <a:lumMod val="50000"/>
                </a:schemeClr>
              </a:solidFill>
            </a:endParaRPr>
          </a:p>
          <a:p>
            <a:pPr algn="just"/>
            <a:r>
              <a:rPr lang="de-DE" sz="1400" dirty="0">
                <a:solidFill>
                  <a:schemeClr val="accent1">
                    <a:lumMod val="50000"/>
                  </a:schemeClr>
                </a:solidFill>
              </a:rPr>
              <a:t>Bundeszentrale für politische Bildung.de: http://www.bpb.de/izpb/7560/blick-ueber-die-mauer-medien-in-der-ddr, </a:t>
            </a:r>
          </a:p>
          <a:p>
            <a:pPr algn="just"/>
            <a:r>
              <a:rPr lang="de-DE" sz="1400" dirty="0">
                <a:solidFill>
                  <a:schemeClr val="accent1">
                    <a:lumMod val="50000"/>
                  </a:schemeClr>
                </a:solidFill>
              </a:rPr>
              <a:t>	letzter  Zugriff 22.01.2020. </a:t>
            </a:r>
          </a:p>
          <a:p>
            <a:pPr algn="just"/>
            <a:r>
              <a:rPr lang="de-DE" sz="1400" dirty="0">
                <a:solidFill>
                  <a:schemeClr val="accent1">
                    <a:lumMod val="50000"/>
                  </a:schemeClr>
                </a:solidFill>
              </a:rPr>
              <a:t>	http://www.bpb.de/apuz/231303/pressefreiheit-in-deutschland, letzter Zugriff 20.01.2020. </a:t>
            </a:r>
          </a:p>
          <a:p>
            <a:pPr algn="just">
              <a:spcBef>
                <a:spcPts val="600"/>
              </a:spcBef>
            </a:pPr>
            <a:r>
              <a:rPr lang="de-DE" sz="1400" dirty="0">
                <a:solidFill>
                  <a:schemeClr val="accent1">
                    <a:lumMod val="50000"/>
                  </a:schemeClr>
                </a:solidFill>
              </a:rPr>
              <a:t>Documentarchiv.de: http://www.documentarchiv.de/ddr/verfddr1949.html#b1, letzter Zugriff 21.01.2020.</a:t>
            </a:r>
          </a:p>
          <a:p>
            <a:pPr algn="just">
              <a:spcBef>
                <a:spcPts val="600"/>
              </a:spcBef>
            </a:pPr>
            <a:r>
              <a:rPr lang="de-DE" sz="1400" dirty="0">
                <a:solidFill>
                  <a:schemeClr val="accent1">
                    <a:lumMod val="50000"/>
                  </a:schemeClr>
                </a:solidFill>
              </a:rPr>
              <a:t>Epping, Volker (2017): Grundrechte. 7. Auflage. Berlin: Springer.</a:t>
            </a:r>
          </a:p>
          <a:p>
            <a:pPr algn="just">
              <a:spcBef>
                <a:spcPts val="600"/>
              </a:spcBef>
            </a:pPr>
            <a:r>
              <a:rPr lang="de-DE" sz="1400" dirty="0">
                <a:solidFill>
                  <a:schemeClr val="accent1">
                    <a:lumMod val="50000"/>
                  </a:schemeClr>
                </a:solidFill>
              </a:rPr>
              <a:t>Haus der Pressefreiheit.de: https://www.hausderpressefreiheit.de/Home/Presse--und-Meinungsfreiheit/Zur-Geschichte-	der-Pressefreiheit.html, letzter Zugriff 18-01.2020. </a:t>
            </a:r>
          </a:p>
          <a:p>
            <a:pPr>
              <a:spcBef>
                <a:spcPts val="600"/>
              </a:spcBef>
            </a:pPr>
            <a:r>
              <a:rPr lang="de-DE" sz="1400" dirty="0">
                <a:solidFill>
                  <a:schemeClr val="accent1">
                    <a:lumMod val="50000"/>
                  </a:schemeClr>
                </a:solidFill>
              </a:rPr>
              <a:t>Konrad-Adenauer-Stiftung.de: https://www.kas.de/de/web/ddr-mythos-und-wirklichkeit/medien, </a:t>
            </a:r>
          </a:p>
          <a:p>
            <a:r>
              <a:rPr lang="de-DE" sz="1400" dirty="0">
                <a:solidFill>
                  <a:schemeClr val="accent1">
                    <a:lumMod val="50000"/>
                  </a:schemeClr>
                </a:solidFill>
              </a:rPr>
              <a:t>	letzter Zugriff 18.01.2020. </a:t>
            </a:r>
          </a:p>
          <a:p>
            <a:pPr algn="just"/>
            <a:endParaRPr lang="de-DE" sz="1400" dirty="0">
              <a:solidFill>
                <a:schemeClr val="accent1">
                  <a:lumMod val="50000"/>
                </a:schemeClr>
              </a:solidFill>
            </a:endParaRPr>
          </a:p>
          <a:p>
            <a:pPr algn="just"/>
            <a:endParaRPr lang="de-DE" sz="1400" dirty="0">
              <a:solidFill>
                <a:schemeClr val="accent1">
                  <a:lumMod val="50000"/>
                </a:schemeClr>
              </a:solidFill>
            </a:endParaRPr>
          </a:p>
          <a:p>
            <a:pPr algn="just"/>
            <a:endParaRPr lang="de-DE" sz="1400" dirty="0">
              <a:solidFill>
                <a:schemeClr val="accent1">
                  <a:lumMod val="50000"/>
                </a:schemeClr>
              </a:solidFill>
            </a:endParaRPr>
          </a:p>
          <a:p>
            <a:pPr marL="723900" algn="just"/>
            <a:r>
              <a:rPr lang="de-DE" sz="1400" dirty="0">
                <a:solidFill>
                  <a:schemeClr val="accent1">
                    <a:lumMod val="50000"/>
                  </a:schemeClr>
                </a:solidFill>
              </a:rPr>
              <a:t>Reporter-ohne-Grenzen.de: https://www.reporter-ohne-grenzen.de/rangliste/2019/, letzter Zugriff 22.01.2020. </a:t>
            </a:r>
          </a:p>
          <a:p>
            <a:pPr marL="723900" algn="just">
              <a:spcBef>
                <a:spcPts val="600"/>
              </a:spcBef>
            </a:pPr>
            <a:r>
              <a:rPr lang="de-DE" sz="1400" dirty="0">
                <a:solidFill>
                  <a:schemeClr val="accent1">
                    <a:lumMod val="50000"/>
                  </a:schemeClr>
                </a:solidFill>
              </a:rPr>
              <a:t>Sachs, Michael (2014): Grundgesetz: Kommentar. 7. Auflage. München: C.H. Beck.</a:t>
            </a:r>
          </a:p>
          <a:p>
            <a:pPr marL="723900" algn="just">
              <a:spcBef>
                <a:spcPts val="600"/>
              </a:spcBef>
            </a:pPr>
            <a:r>
              <a:rPr lang="de-DE" sz="1400" dirty="0">
                <a:solidFill>
                  <a:schemeClr val="accent1">
                    <a:lumMod val="50000"/>
                  </a:schemeClr>
                </a:solidFill>
              </a:rPr>
              <a:t>Schweriner Volkszeitung.de: https://www.svz.de/nachrichten/themen/populismus-positionen-perspektiven/die-	          partei-die-partei-die-hat-immer-recht-id17071996.html, letzter Zugriff 15.01.20. </a:t>
            </a:r>
          </a:p>
          <a:p>
            <a:pPr marL="723900">
              <a:spcBef>
                <a:spcPts val="600"/>
              </a:spcBef>
            </a:pPr>
            <a:r>
              <a:rPr lang="de-DE" sz="1400" dirty="0">
                <a:solidFill>
                  <a:schemeClr val="accent1">
                    <a:lumMod val="50000"/>
                  </a:schemeClr>
                </a:solidFill>
              </a:rPr>
              <a:t>Spiegel.de: https://www.spiegel.de/geschichte/medien-in-der-ddr-selbstzensur-statt-zensur-a-1113429.html, </a:t>
            </a:r>
          </a:p>
          <a:p>
            <a:pPr marL="723900"/>
            <a:r>
              <a:rPr lang="de-DE" sz="1400" dirty="0">
                <a:solidFill>
                  <a:schemeClr val="accent1">
                    <a:lumMod val="50000"/>
                  </a:schemeClr>
                </a:solidFill>
              </a:rPr>
              <a:t>	          letzter Zugriff 18.01.2020. </a:t>
            </a:r>
          </a:p>
        </p:txBody>
      </p:sp>
      <p:cxnSp>
        <p:nvCxnSpPr>
          <p:cNvPr id="38" name="Gerader Verbinder 37">
            <a:extLst>
              <a:ext uri="{FF2B5EF4-FFF2-40B4-BE49-F238E27FC236}">
                <a16:creationId xmlns:a16="http://schemas.microsoft.com/office/drawing/2014/main" id="{394E0EAC-9C19-4191-8314-B25BE1D19433}"/>
              </a:ext>
            </a:extLst>
          </p:cNvPr>
          <p:cNvCxnSpPr>
            <a:cxnSpLocks/>
          </p:cNvCxnSpPr>
          <p:nvPr/>
        </p:nvCxnSpPr>
        <p:spPr>
          <a:xfrm>
            <a:off x="33853120" y="26924025"/>
            <a:ext cx="0" cy="312417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117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1318</Words>
  <Application>Microsoft Office PowerPoint</Application>
  <PresentationFormat>Benutzerdefiniert</PresentationFormat>
  <Paragraphs>49</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Cambria</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Lena von Felde</dc:creator>
  <cp:lastModifiedBy>Kunst, Klaas</cp:lastModifiedBy>
  <cp:revision>27</cp:revision>
  <dcterms:created xsi:type="dcterms:W3CDTF">2020-01-17T12:40:39Z</dcterms:created>
  <dcterms:modified xsi:type="dcterms:W3CDTF">2020-01-28T08:09:45Z</dcterms:modified>
</cp:coreProperties>
</file>